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58" r:id="rId5"/>
    <p:sldId id="259" r:id="rId6"/>
    <p:sldId id="263" r:id="rId7"/>
    <p:sldId id="262" r:id="rId8"/>
    <p:sldId id="270" r:id="rId9"/>
    <p:sldId id="273" r:id="rId10"/>
    <p:sldId id="275" r:id="rId11"/>
    <p:sldId id="261" r:id="rId12"/>
    <p:sldId id="264" r:id="rId13"/>
    <p:sldId id="265" r:id="rId14"/>
    <p:sldId id="276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41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6" autoAdjust="0"/>
    <p:restoredTop sz="94660"/>
  </p:normalViewPr>
  <p:slideViewPr>
    <p:cSldViewPr>
      <p:cViewPr varScale="1">
        <p:scale>
          <a:sx n="59" d="100"/>
          <a:sy n="59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1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412776"/>
            <a:ext cx="67687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«Нетрадиционные методы оздоровления детей </a:t>
            </a:r>
          </a:p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здоровьесберегающие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технологии в ДОО»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Constantia" panose="02030602050306030303" pitchFamily="18" charset="0"/>
              </a:rPr>
              <a:t>МАДОУ ДС № 5 </a:t>
            </a:r>
            <a:r>
              <a:rPr lang="en-US" sz="36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Constantia" panose="02030602050306030303" pitchFamily="18" charset="0"/>
              </a:rPr>
              <a:t>”</a:t>
            </a:r>
            <a:r>
              <a:rPr lang="ru-RU" sz="36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Constantia" panose="02030602050306030303" pitchFamily="18" charset="0"/>
              </a:rPr>
              <a:t>Росток</a:t>
            </a:r>
            <a:r>
              <a:rPr lang="en-US" sz="36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Constantia" panose="02030602050306030303" pitchFamily="18" charset="0"/>
              </a:rPr>
              <a:t>”</a:t>
            </a:r>
            <a:r>
              <a:rPr lang="ru-RU" sz="36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Constantia" panose="02030602050306030303" pitchFamily="18" charset="0"/>
              </a:rPr>
              <a:t> </a:t>
            </a:r>
            <a:endParaRPr lang="ru-RU" sz="3600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60007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г</a:t>
            </a:r>
            <a:r>
              <a:rPr lang="ru-RU" sz="2000" b="1" dirty="0" smtClean="0">
                <a:solidFill>
                  <a:srgbClr val="C00000"/>
                </a:solidFill>
              </a:rPr>
              <a:t>. Радужный 2017г.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729" y="62068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>
                <a:solidFill>
                  <a:srgbClr val="C00000"/>
                </a:solidFill>
              </a:rPr>
              <a:t>Песочная терапия </a:t>
            </a:r>
            <a:r>
              <a:rPr lang="ru-RU" sz="2200" b="1" dirty="0">
                <a:solidFill>
                  <a:srgbClr val="0070C0"/>
                </a:solidFill>
              </a:rPr>
              <a:t>– </a:t>
            </a:r>
            <a:r>
              <a:rPr lang="ru-RU" sz="2200" b="1" dirty="0" err="1">
                <a:solidFill>
                  <a:srgbClr val="0070C0"/>
                </a:solidFill>
              </a:rPr>
              <a:t>игротерапия</a:t>
            </a:r>
            <a:r>
              <a:rPr lang="ru-RU" sz="2200" b="1" dirty="0">
                <a:solidFill>
                  <a:srgbClr val="0070C0"/>
                </a:solidFill>
              </a:rPr>
              <a:t> (игры с песком)</a:t>
            </a:r>
          </a:p>
          <a:p>
            <a:pPr lvl="0" algn="just"/>
            <a:endParaRPr lang="ru-RU" sz="2200" b="1" dirty="0" smtClean="0">
              <a:solidFill>
                <a:prstClr val="white"/>
              </a:solidFill>
            </a:endParaRPr>
          </a:p>
        </p:txBody>
      </p:sp>
      <p:pic>
        <p:nvPicPr>
          <p:cNvPr id="1026" name="Picture 2" descr="G:\DCIM\100OLYMP\PC01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24" y="1700807"/>
            <a:ext cx="6060916" cy="4545687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25144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bg2"/>
                </a:solidFill>
              </a:rPr>
              <a:t>Пальчиковая гимнастика,</a:t>
            </a:r>
            <a:r>
              <a:rPr lang="ru-RU" sz="2200" b="1" dirty="0"/>
              <a:t>  </a:t>
            </a:r>
            <a:r>
              <a:rPr lang="ru-RU" sz="2200" b="1" dirty="0">
                <a:solidFill>
                  <a:srgbClr val="E41CAB"/>
                </a:solidFill>
              </a:rPr>
              <a:t>благотворно влияет на координацию движений, способствует развитию мелкой моторики рук, их силы. Игровая форма проведения не только развлечет детей, но и будет способствовать формированию представлений об окружающем мире.</a:t>
            </a:r>
          </a:p>
        </p:txBody>
      </p:sp>
      <p:pic>
        <p:nvPicPr>
          <p:cNvPr id="1026" name="Picture 2" descr="C:\Users\Ольга Васильевна\Pictures\Сенсорика МО 2017\Сенсорика МО гр.№3\PA160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3458"/>
            <a:ext cx="4734272" cy="3550704"/>
          </a:xfrm>
          <a:prstGeom prst="rect">
            <a:avLst/>
          </a:prstGeom>
          <a:noFill/>
          <a:ln w="38100">
            <a:solidFill>
              <a:srgbClr val="E41C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b="1" dirty="0" err="1">
                <a:solidFill>
                  <a:srgbClr val="C00000"/>
                </a:solidFill>
              </a:rPr>
              <a:t>Игропластика</a:t>
            </a:r>
            <a:r>
              <a:rPr lang="ru-RU" sz="2200" b="1" dirty="0">
                <a:solidFill>
                  <a:prstClr val="white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включает в себя пальчиковую гимнастику, релаксация и т.д.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0OLYMP\PB28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2" y="836712"/>
            <a:ext cx="3744416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 Васильевна\Pictures\Сенсорика МО 2017\Для выставки\PA13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744416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261280"/>
            <a:ext cx="4104456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Ходьба по «дорожкам здоровья».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8963" y="3933056"/>
            <a:ext cx="4125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Зашагали ножки, топ, топ, топ!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Прямо по дорожке, топ, топ, топ!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Ну-ка веселее, топ, топ, топ!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Вот как мы гуляем, топ, топ, топ!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Топают ножки, топ, топ, топ!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Прямо по дорожке, топ, топ, топ!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Это наши ножки, топ, топ, топ!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332657"/>
            <a:ext cx="8352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C00000"/>
                </a:solidFill>
              </a:rPr>
              <a:t>Комплексы </a:t>
            </a:r>
            <a:r>
              <a:rPr lang="ru-RU" sz="2200" b="1" dirty="0">
                <a:solidFill>
                  <a:srgbClr val="C00000"/>
                </a:solidFill>
              </a:rPr>
              <a:t>упражнений гимнастики для глаз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FF00"/>
                </a:solidFill>
              </a:rPr>
              <a:t>1.  Быстро </a:t>
            </a:r>
            <a:r>
              <a:rPr lang="ru-RU" sz="2000" b="1" dirty="0">
                <a:solidFill>
                  <a:srgbClr val="FFFF00"/>
                </a:solidFill>
              </a:rPr>
              <a:t>поморгать, закрыть глаза и посидеть спокойно, медленно считая до 5. Повторить 4-5 раз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dirty="0">
                <a:solidFill>
                  <a:srgbClr val="FFFF00"/>
                </a:solidFill>
              </a:rPr>
              <a:t>2. </a:t>
            </a:r>
            <a:r>
              <a:rPr lang="ru-RU" sz="2000" b="1" dirty="0" smtClean="0">
                <a:solidFill>
                  <a:srgbClr val="FFFF00"/>
                </a:solidFill>
              </a:rPr>
              <a:t> Крепко </a:t>
            </a:r>
            <a:r>
              <a:rPr lang="ru-RU" sz="2000" b="1" dirty="0">
                <a:solidFill>
                  <a:srgbClr val="FFFF00"/>
                </a:solidFill>
              </a:rPr>
              <a:t>зажмурить глаза (считать до 3, открыть их и посмотреть вдаль (считать до 5). Повторить 4-5 раз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dirty="0">
                <a:solidFill>
                  <a:srgbClr val="FFFF00"/>
                </a:solidFill>
              </a:rPr>
              <a:t>3</a:t>
            </a:r>
            <a:r>
              <a:rPr lang="ru-RU" sz="2000" b="1" dirty="0" smtClean="0">
                <a:solidFill>
                  <a:srgbClr val="FFFF00"/>
                </a:solidFill>
              </a:rPr>
              <a:t>.  </a:t>
            </a:r>
            <a:r>
              <a:rPr lang="ru-RU" sz="2000" b="1" dirty="0">
                <a:solidFill>
                  <a:srgbClr val="FFFF00"/>
                </a:solidFill>
              </a:rPr>
              <a:t>Вытянуть 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Повторить 4-5 раз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G:\DCIM\100OLYMP\PC01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04" y="3134004"/>
            <a:ext cx="4644008" cy="348300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</a:rPr>
              <a:t>Коррекционная гимнастика после сна </a:t>
            </a:r>
            <a:r>
              <a:rPr lang="ru-RU" sz="2200" b="1" i="1" dirty="0">
                <a:solidFill>
                  <a:srgbClr val="C00000"/>
                </a:solidFill>
              </a:rPr>
              <a:t>(сидя)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Сели </a:t>
            </a:r>
            <a:r>
              <a:rPr lang="ru-RU" sz="2000" b="1" dirty="0" err="1">
                <a:solidFill>
                  <a:srgbClr val="FFFF00"/>
                </a:solidFill>
              </a:rPr>
              <a:t>бегемотики</a:t>
            </a:r>
            <a:r>
              <a:rPr lang="ru-RU" sz="2000" b="1" dirty="0">
                <a:solidFill>
                  <a:srgbClr val="FFFF00"/>
                </a:solidFill>
              </a:rPr>
              <a:t>, потрогали животики.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То животик поднимается (вдох),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   То животик опускается (выдох).</a:t>
            </a:r>
          </a:p>
        </p:txBody>
      </p:sp>
      <p:pic>
        <p:nvPicPr>
          <p:cNvPr id="3074" name="Picture 2" descr="G:\DCIM\100OLYMP\PC01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064563" cy="3798422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Здоровьесберегающие образовательные технологии в детском саду – это, прежде всего, технологии воспитания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валеологической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культуры или культуры здоровья дошкольников. Цель этих технологий - становление осознанного отношения ребёнка к здоровью и жизни человека, накопление знаний о здоровье и развитие умения оберегать, поддерживать и сохранять его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Технологии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здоровьесбережения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здоровьеобогащения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педагогов дошкольного образования – технологии, направленные на развитие культуры здоровья педагогов детского сада, в том числе культуры профессионального здоровья, развитие потребности к здоровому образу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979712" y="1772816"/>
            <a:ext cx="4824536" cy="189736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5142777"/>
            <a:ext cx="475252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Подготовила Пешкова О.В., воспитатель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408" y="1556792"/>
            <a:ext cx="8462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Девять десятых нашего счастья зависит от </a:t>
            </a:r>
            <a:r>
              <a:rPr lang="ru-RU" sz="2400" b="1" dirty="0" smtClean="0"/>
              <a:t>здоровья. Здоровье </a:t>
            </a:r>
            <a:r>
              <a:rPr lang="ru-RU" sz="2400" b="1" dirty="0"/>
              <a:t>до того перевешивает все остальные блага </a:t>
            </a:r>
            <a:r>
              <a:rPr lang="ru-RU" sz="2400" b="1" dirty="0" smtClean="0"/>
              <a:t>жизни, что </a:t>
            </a:r>
            <a:r>
              <a:rPr lang="ru-RU" sz="2400" b="1" dirty="0"/>
              <a:t>поистине здоровый нищий счастливее больного короля.</a:t>
            </a:r>
          </a:p>
          <a:p>
            <a:pPr algn="r"/>
            <a:r>
              <a:rPr lang="ru-RU" sz="2400" b="1" dirty="0"/>
              <a:t>Артур Шопенгауэр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4000504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231336"/>
            <a:ext cx="817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Здоровый ребенок – как правило, жизнерадостный, активный, любознательный, выносливый, с достаточно высоким уровнем физического и интеллектуального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 </a:t>
            </a:r>
            <a:r>
              <a:rPr lang="ru-RU" sz="2400" b="1" dirty="0" smtClean="0">
                <a:solidFill>
                  <a:srgbClr val="C00000"/>
                </a:solidFill>
              </a:rPr>
              <a:t>оздоровления </a:t>
            </a:r>
            <a:r>
              <a:rPr lang="ru-RU" sz="2400" b="1" dirty="0">
                <a:solidFill>
                  <a:srgbClr val="C00000"/>
                </a:solidFill>
              </a:rPr>
              <a:t>детей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здоровьесберегающих технологий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ДОО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bg2"/>
                </a:solidFill>
              </a:rPr>
              <a:t>Формирование</a:t>
            </a:r>
            <a:r>
              <a:rPr lang="ru-RU" sz="2200" b="1" dirty="0">
                <a:solidFill>
                  <a:schemeClr val="bg2"/>
                </a:solidFill>
              </a:rPr>
              <a:t> </a:t>
            </a:r>
            <a:r>
              <a:rPr lang="ru-RU" sz="2200" b="1" dirty="0" smtClean="0">
                <a:solidFill>
                  <a:schemeClr val="bg2"/>
                </a:solidFill>
              </a:rPr>
              <a:t>у детей необходимых </a:t>
            </a:r>
            <a:r>
              <a:rPr lang="ru-RU" sz="2200" b="1" dirty="0">
                <a:solidFill>
                  <a:schemeClr val="bg2"/>
                </a:solidFill>
              </a:rPr>
              <a:t>знаний, умений и навыков по здоровому образу жизни, научить использовать полученные знания в повседневной жизни</a:t>
            </a:r>
            <a:r>
              <a:rPr lang="ru-RU" sz="2200" b="1" dirty="0" smtClean="0">
                <a:solidFill>
                  <a:schemeClr val="bg2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b="1" dirty="0">
              <a:solidFill>
                <a:schemeClr val="bg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2"/>
                </a:solidFill>
              </a:rPr>
              <a:t>формирование у </a:t>
            </a:r>
            <a:r>
              <a:rPr lang="ru-RU" sz="2200" b="1" dirty="0" smtClean="0">
                <a:solidFill>
                  <a:schemeClr val="bg2"/>
                </a:solidFill>
              </a:rPr>
              <a:t>детей ответственного </a:t>
            </a:r>
            <a:r>
              <a:rPr lang="ru-RU" sz="2200" b="1" dirty="0">
                <a:solidFill>
                  <a:schemeClr val="bg2"/>
                </a:solidFill>
              </a:rPr>
              <a:t>отношения к собственному здоровью</a:t>
            </a:r>
            <a:r>
              <a:rPr lang="ru-RU" sz="2200" b="1" dirty="0" smtClean="0">
                <a:solidFill>
                  <a:schemeClr val="bg2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b="1" dirty="0">
              <a:solidFill>
                <a:schemeClr val="bg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2"/>
                </a:solidFill>
              </a:rPr>
              <a:t>профилактика вредных привычек</a:t>
            </a:r>
            <a:r>
              <a:rPr lang="ru-RU" sz="2200" b="1" dirty="0" smtClean="0">
                <a:solidFill>
                  <a:schemeClr val="bg2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b="1" dirty="0">
              <a:solidFill>
                <a:schemeClr val="bg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2"/>
                </a:solidFill>
              </a:rPr>
              <a:t>укрепление физического здоровья</a:t>
            </a:r>
            <a:r>
              <a:rPr lang="ru-RU" sz="2200" b="1" dirty="0" smtClean="0">
                <a:solidFill>
                  <a:schemeClr val="bg2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b="1" dirty="0">
              <a:solidFill>
                <a:schemeClr val="bg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2"/>
                </a:solidFill>
              </a:rPr>
              <a:t>пропаганда активного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5031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     Актуальность </a:t>
            </a:r>
            <a:r>
              <a:rPr lang="ru-RU" sz="2400" b="1" dirty="0">
                <a:solidFill>
                  <a:srgbClr val="FFFF00"/>
                </a:solidFill>
              </a:rPr>
              <a:t>проблемы предупреждения различных заболеваний определяется высокой заболеваемостью детей дошкольного возраста, отрицательным влиянием повторных случаев на их состояние здоровья, формированием рецидивирующей и хронической патологии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</a:rPr>
              <a:t>     На </a:t>
            </a:r>
            <a:r>
              <a:rPr lang="ru-RU" sz="2400" b="1" dirty="0">
                <a:solidFill>
                  <a:srgbClr val="FFFF00"/>
                </a:solidFill>
              </a:rPr>
              <a:t>сегодняшний день в дошкольном возрасте практически здоровые дети составляют 3-4%, с нарушением осанки 50-60%, с плоскостопием - 30%. За последние годы состояние здоровья детей прогрессивно ухудшается. Рождение здорового ребёнка стало редкостью, растёт число недоношенных детей, число врождённых аномалий, число детей с речевыми расстройствами. Более 15% детей старшего дошкольного возраста имеют 3-ю группу здоровья.</a:t>
            </a:r>
          </a:p>
          <a:p>
            <a:pPr algn="just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Существует </a:t>
            </a:r>
            <a:r>
              <a:rPr lang="ru-RU" sz="2400" b="1" dirty="0">
                <a:solidFill>
                  <a:srgbClr val="C00000"/>
                </a:solidFill>
              </a:rPr>
              <a:t>множество нетрадиционных методов, позволяющих решить комплекс задач и проблем, стоящих перед педагогами. Это использование нетрадиционных методов закаливания дошкольников: «Хождение босиком», «Дыхательная гимнастика» и «Массаж биологически активных точек тела». Перечисленные методики являются одними из наиболее современных эффективных способов снижения уровня заболеваемости детей при посещении дошкольного учреждения.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Закаливание </a:t>
            </a:r>
            <a:r>
              <a:rPr lang="ru-RU" sz="2400" b="1" dirty="0">
                <a:solidFill>
                  <a:srgbClr val="C00000"/>
                </a:solidFill>
              </a:rPr>
              <a:t>способствует укреплению здоровья. </a:t>
            </a:r>
          </a:p>
        </p:txBody>
      </p:sp>
      <p:pic>
        <p:nvPicPr>
          <p:cNvPr id="1026" name="Picture 2" descr="G:\DCIM\100OLYMP\PB30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67871"/>
            <a:ext cx="3611893" cy="27089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620688"/>
            <a:ext cx="3816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      </a:t>
            </a:r>
            <a:r>
              <a:rPr lang="ru-RU" sz="2200" b="1" dirty="0" smtClean="0">
                <a:solidFill>
                  <a:srgbClr val="C00000"/>
                </a:solidFill>
              </a:rPr>
              <a:t>Хождение босиком </a:t>
            </a:r>
            <a:r>
              <a:rPr lang="ru-RU" sz="2200" b="1" dirty="0" smtClean="0"/>
              <a:t>-хороший </a:t>
            </a:r>
            <a:r>
              <a:rPr lang="ru-RU" sz="2200" b="1" dirty="0"/>
              <a:t>метод закаливания, как для детского учреждения, так и для дома. При хождении босиком укрепляются своды и связки стопы, </a:t>
            </a:r>
            <a:r>
              <a:rPr lang="ru-RU" sz="2200" b="1" dirty="0" smtClean="0"/>
              <a:t>увеличивается интенсивность </a:t>
            </a:r>
            <a:r>
              <a:rPr lang="ru-RU" sz="2200" b="1" dirty="0"/>
              <a:t>деятельности почти всех мышц, идет профилактика плоскостопия, стимулируется кровообращение во всем организме, улучшается умственная деятельность.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168352" cy="447823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012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E41CAB"/>
                </a:solidFill>
              </a:rPr>
              <a:t>Дыхательная гимнастика </a:t>
            </a:r>
            <a:r>
              <a:rPr lang="ru-RU" b="1" dirty="0">
                <a:solidFill>
                  <a:srgbClr val="0070C0"/>
                </a:solidFill>
              </a:rPr>
              <a:t>повышает обменные процессы, играющие главную роль в кровообращении, в том числе и органах дыхания, укрепляется мышца – диафрагма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E41CAB"/>
              </a:solidFill>
            </a:endParaRPr>
          </a:p>
          <a:p>
            <a:pPr algn="just"/>
            <a:endParaRPr lang="ru-RU" b="1" dirty="0">
              <a:solidFill>
                <a:srgbClr val="E41CAB"/>
              </a:solidFill>
            </a:endParaRPr>
          </a:p>
          <a:p>
            <a:pPr algn="just"/>
            <a:r>
              <a:rPr lang="ru-RU" b="1" dirty="0">
                <a:solidFill>
                  <a:srgbClr val="E41CAB"/>
                </a:solidFill>
              </a:rPr>
              <a:t>Массаж </a:t>
            </a:r>
            <a:r>
              <a:rPr lang="ru-RU" b="1" dirty="0">
                <a:solidFill>
                  <a:srgbClr val="0070C0"/>
                </a:solidFill>
              </a:rPr>
              <a:t>– это механическое воздействие специальными приемами: (поглаживание, постукивание, пощипывание и точечный массаж).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Еще одним из наиболее часто используемых методов массажа является само-массаж. В сочетании с художественным словом, данное упражнение является не просто физическим воздействием на тело ребенка, но и средством снятия психологического напряжения в течение дня.</a:t>
            </a:r>
          </a:p>
        </p:txBody>
      </p:sp>
      <p:pic>
        <p:nvPicPr>
          <p:cNvPr id="3074" name="Picture 2" descr="C:\Users\Ольга Васильевна\Pictures\Сенсорика МО 2017\Сенсорика МО гр.№3\PA16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45998"/>
            <a:ext cx="4210588" cy="3291699"/>
          </a:xfrm>
          <a:prstGeom prst="rect">
            <a:avLst/>
          </a:prstGeom>
          <a:noFill/>
          <a:ln w="38100">
            <a:solidFill>
              <a:srgbClr val="E41C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664" y="4030129"/>
            <a:ext cx="308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Мячик мой не отдыхает,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На ладошке он гуляет,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Взад-вперёд его качу,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Вправо-влево – как </a:t>
            </a:r>
            <a:r>
              <a:rPr lang="ru-RU" sz="2000" b="1" dirty="0" smtClean="0">
                <a:solidFill>
                  <a:srgbClr val="C00000"/>
                </a:solidFill>
              </a:rPr>
              <a:t>хочу!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Также к нетрадиционным методам оздоровления относится</a:t>
            </a:r>
            <a:r>
              <a:rPr lang="ru-RU" sz="2400" b="1" i="1" dirty="0" smtClean="0">
                <a:solidFill>
                  <a:srgbClr val="0070C0"/>
                </a:solidFill>
              </a:rPr>
              <a:t>: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Гимнастика </a:t>
            </a:r>
            <a:r>
              <a:rPr lang="ru-RU" sz="2200" b="1" dirty="0">
                <a:solidFill>
                  <a:srgbClr val="C00000"/>
                </a:solidFill>
              </a:rPr>
              <a:t>для </a:t>
            </a:r>
            <a:r>
              <a:rPr lang="ru-RU" sz="2200" b="1" dirty="0" smtClean="0">
                <a:solidFill>
                  <a:srgbClr val="C00000"/>
                </a:solidFill>
              </a:rPr>
              <a:t>глаз</a:t>
            </a:r>
            <a:endParaRPr lang="ru-RU" sz="2200" b="1" dirty="0">
              <a:solidFill>
                <a:srgbClr val="C00000"/>
              </a:solidFill>
            </a:endParaRPr>
          </a:p>
          <a:p>
            <a:pPr algn="just"/>
            <a:r>
              <a:rPr lang="ru-RU" sz="2200" b="1" dirty="0" err="1">
                <a:solidFill>
                  <a:srgbClr val="C00000"/>
                </a:solidFill>
              </a:rPr>
              <a:t>М</a:t>
            </a:r>
            <a:r>
              <a:rPr lang="ru-RU" sz="2200" b="1" dirty="0" err="1" smtClean="0">
                <a:solidFill>
                  <a:srgbClr val="C00000"/>
                </a:solidFill>
              </a:rPr>
              <a:t>узотерапия</a:t>
            </a:r>
            <a:r>
              <a:rPr lang="ru-RU" sz="2200" b="1" dirty="0" smtClean="0">
                <a:solidFill>
                  <a:srgbClr val="C00000"/>
                </a:solidFill>
              </a:rPr>
              <a:t>  </a:t>
            </a:r>
            <a:r>
              <a:rPr lang="ru-RU" sz="2200" b="1" dirty="0" smtClean="0">
                <a:solidFill>
                  <a:srgbClr val="00FF00"/>
                </a:solidFill>
              </a:rPr>
              <a:t>(</a:t>
            </a:r>
            <a:r>
              <a:rPr lang="ru-RU" sz="2200" b="1" dirty="0">
                <a:solidFill>
                  <a:srgbClr val="00FF00"/>
                </a:solidFill>
              </a:rPr>
              <a:t>сон под музыку, </a:t>
            </a:r>
            <a:r>
              <a:rPr lang="ru-RU" sz="2200" b="1" dirty="0" smtClean="0">
                <a:solidFill>
                  <a:srgbClr val="00FF00"/>
                </a:solidFill>
              </a:rPr>
              <a:t>пение,</a:t>
            </a:r>
          </a:p>
          <a:p>
            <a:pPr algn="just"/>
            <a:r>
              <a:rPr lang="ru-RU" sz="2200" b="1" dirty="0">
                <a:solidFill>
                  <a:srgbClr val="00FF00"/>
                </a:solidFill>
              </a:rPr>
              <a:t>использование музыки как </a:t>
            </a:r>
            <a:r>
              <a:rPr lang="ru-RU" sz="2200" b="1" dirty="0" smtClean="0">
                <a:solidFill>
                  <a:srgbClr val="00FF00"/>
                </a:solidFill>
              </a:rPr>
              <a:t>оформления </a:t>
            </a:r>
            <a:r>
              <a:rPr lang="ru-RU" sz="2200" b="1" dirty="0">
                <a:solidFill>
                  <a:srgbClr val="00FF00"/>
                </a:solidFill>
              </a:rPr>
              <a:t>фона </a:t>
            </a:r>
            <a:r>
              <a:rPr lang="ru-RU" sz="2200" b="1" dirty="0" smtClean="0">
                <a:solidFill>
                  <a:srgbClr val="00FF00"/>
                </a:solidFill>
              </a:rPr>
              <a:t>занятий)</a:t>
            </a:r>
            <a:endParaRPr lang="ru-RU" sz="2200" b="1" dirty="0"/>
          </a:p>
          <a:p>
            <a:pPr algn="just"/>
            <a:r>
              <a:rPr lang="ru-RU" sz="2200" b="1" dirty="0">
                <a:solidFill>
                  <a:srgbClr val="C00000"/>
                </a:solidFill>
              </a:rPr>
              <a:t>А</a:t>
            </a:r>
            <a:r>
              <a:rPr lang="ru-RU" sz="2200" b="1" dirty="0" smtClean="0">
                <a:solidFill>
                  <a:srgbClr val="C00000"/>
                </a:solidFill>
              </a:rPr>
              <a:t>утотренинг </a:t>
            </a:r>
            <a:r>
              <a:rPr lang="ru-RU" sz="2200" b="1" dirty="0">
                <a:solidFill>
                  <a:srgbClr val="C00000"/>
                </a:solidFill>
              </a:rPr>
              <a:t>и </a:t>
            </a:r>
            <a:r>
              <a:rPr lang="ru-RU" sz="2200" b="1" dirty="0" err="1" smtClean="0">
                <a:solidFill>
                  <a:srgbClr val="C00000"/>
                </a:solidFill>
              </a:rPr>
              <a:t>психогимнастика</a:t>
            </a:r>
            <a:endParaRPr lang="ru-RU" sz="2200" b="1" dirty="0">
              <a:solidFill>
                <a:srgbClr val="C0000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Арт-терапия</a:t>
            </a:r>
            <a:r>
              <a:rPr lang="ru-RU" sz="2200" b="1" dirty="0" smtClean="0"/>
              <a:t> </a:t>
            </a:r>
            <a:r>
              <a:rPr lang="ru-RU" sz="2200" b="1" dirty="0">
                <a:solidFill>
                  <a:srgbClr val="00B050"/>
                </a:solidFill>
              </a:rPr>
              <a:t>– </a:t>
            </a:r>
            <a:r>
              <a:rPr lang="ru-RU" sz="2200" b="1" dirty="0">
                <a:solidFill>
                  <a:srgbClr val="00FF00"/>
                </a:solidFill>
              </a:rPr>
              <a:t>это  лечение искусством (лепка, рисование пальцами, марание, рисование сухими листьями и т.д.), снимает у любого ребенка, самые разные проявления нестабильности настроения, </a:t>
            </a:r>
            <a:r>
              <a:rPr lang="ru-RU" sz="2200" b="1" dirty="0" smtClean="0">
                <a:solidFill>
                  <a:srgbClr val="00FF00"/>
                </a:solidFill>
              </a:rPr>
              <a:t>тревоги.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44" y="1052736"/>
            <a:ext cx="175577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DCIM\100OLYMP\PB30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2108"/>
            <a:ext cx="3636404" cy="2727303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404664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solidFill>
                  <a:srgbClr val="C00000"/>
                </a:solidFill>
              </a:rPr>
              <a:t>Сказкотерапия</a:t>
            </a:r>
            <a:r>
              <a:rPr lang="ru-RU" sz="2200" b="1" dirty="0">
                <a:solidFill>
                  <a:srgbClr val="C00000"/>
                </a:solidFill>
              </a:rPr>
              <a:t> – </a:t>
            </a:r>
            <a:r>
              <a:rPr lang="ru-RU" sz="2200" b="1" dirty="0">
                <a:solidFill>
                  <a:srgbClr val="0070C0"/>
                </a:solidFill>
              </a:rPr>
              <a:t>это воспитание и лечение сказкой, русские народные и авторские, специально разработанные </a:t>
            </a:r>
            <a:r>
              <a:rPr lang="ru-RU" sz="2200" b="1" dirty="0" err="1">
                <a:solidFill>
                  <a:srgbClr val="0070C0"/>
                </a:solidFill>
              </a:rPr>
              <a:t>психокоррекционные</a:t>
            </a:r>
            <a:r>
              <a:rPr lang="ru-RU" sz="2200" b="1" dirty="0">
                <a:solidFill>
                  <a:srgbClr val="0070C0"/>
                </a:solidFill>
              </a:rPr>
              <a:t> и медитативные сказки, и многие другие.</a:t>
            </a:r>
          </a:p>
          <a:p>
            <a:pPr algn="just"/>
            <a:endParaRPr lang="ru-RU" sz="22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200" b="1" dirty="0" err="1" smtClean="0">
                <a:solidFill>
                  <a:srgbClr val="C00000"/>
                </a:solidFill>
              </a:rPr>
              <a:t>Игротерапии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(на укрепление круговой мышцы рта, тренировка навыка правильного носового дыхания при спокойно сомкнутых губах, укрепление мышц можно  применять  такие игры, как: «Пастушок дудит в рожок», «Король ветров» (дуем на вертушку, мыльные пузыри, подвешенный шарик, сдуваем ватку с ладошки</a:t>
            </a:r>
            <a:r>
              <a:rPr lang="ru-RU" sz="2200" b="1" dirty="0" smtClean="0">
                <a:solidFill>
                  <a:srgbClr val="0070C0"/>
                </a:solidFill>
              </a:rPr>
              <a:t>)</a:t>
            </a:r>
            <a:endParaRPr lang="ru-RU" sz="22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G:\DCIM\100OLYMP\PC01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78" y="3717032"/>
            <a:ext cx="3921727" cy="294129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869</Words>
  <Application>Microsoft Office PowerPoint</Application>
  <PresentationFormat>Экран (4:3)</PresentationFormat>
  <Paragraphs>79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58</cp:revision>
  <dcterms:created xsi:type="dcterms:W3CDTF">2011-04-02T17:26:38Z</dcterms:created>
  <dcterms:modified xsi:type="dcterms:W3CDTF">2017-12-01T06:49:10Z</dcterms:modified>
</cp:coreProperties>
</file>